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3"/>
  </p:sldMasterIdLst>
  <p:notesMasterIdLst>
    <p:notesMasterId r:id="rId5"/>
  </p:notesMasterIdLst>
  <p:sldIdLst>
    <p:sldId id="285" r:id="rId4"/>
    <p:sldId id="1006" r:id="rId6"/>
    <p:sldId id="1025" r:id="rId7"/>
    <p:sldId id="650" r:id="rId8"/>
    <p:sldId id="1028" r:id="rId9"/>
    <p:sldId id="1026" r:id="rId10"/>
    <p:sldId id="992" r:id="rId11"/>
    <p:sldId id="998" r:id="rId12"/>
    <p:sldId id="999" r:id="rId13"/>
    <p:sldId id="1011" r:id="rId14"/>
    <p:sldId id="1012" r:id="rId15"/>
    <p:sldId id="1008" r:id="rId16"/>
    <p:sldId id="1010" r:id="rId17"/>
    <p:sldId id="1009" r:id="rId18"/>
    <p:sldId id="1007" r:id="rId19"/>
    <p:sldId id="991" r:id="rId20"/>
    <p:sldId id="989" r:id="rId21"/>
    <p:sldId id="990" r:id="rId22"/>
    <p:sldId id="1013" r:id="rId23"/>
    <p:sldId id="1014" r:id="rId24"/>
    <p:sldId id="1015" r:id="rId25"/>
    <p:sldId id="942" r:id="rId26"/>
  </p:sldIdLst>
  <p:sldSz cx="12192000" cy="6858000"/>
  <p:notesSz cx="6887845" cy="100203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鞠大龙" initials="鞠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A44"/>
    <a:srgbClr val="34879D"/>
    <a:srgbClr val="91CBDB"/>
    <a:srgbClr val="07708D"/>
    <a:srgbClr val="0171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70402" autoAdjust="0"/>
  </p:normalViewPr>
  <p:slideViewPr>
    <p:cSldViewPr snapToGrid="0">
      <p:cViewPr varScale="1">
        <p:scale>
          <a:sx n="63" d="100"/>
          <a:sy n="63" d="100"/>
        </p:scale>
        <p:origin x="88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1" Type="http://schemas.openxmlformats.org/officeDocument/2006/relationships/tags" Target="tags/tag5.xml"/><Relationship Id="rId30" Type="http://schemas.openxmlformats.org/officeDocument/2006/relationships/commentAuthors" Target="commentAuthors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901699" y="0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427A86CE-BC86-4F85-B741-D2692B6AB0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50950"/>
            <a:ext cx="6015037" cy="3384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16" tIns="48308" rIns="96616" bIns="4830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8817" y="4822270"/>
            <a:ext cx="5510530" cy="3945493"/>
          </a:xfrm>
          <a:prstGeom prst="rect">
            <a:avLst/>
          </a:prstGeom>
        </p:spPr>
        <p:txBody>
          <a:bodyPr vert="horz" lIns="96616" tIns="48308" rIns="96616" bIns="48308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517547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901699" y="9517547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65E34BB4-F745-4BE3-B9E8-BCB62361929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5B871-C7C0-47C6-8BA6-9881E57DA6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r>
              <a:rPr lang="zh-CN" altLang="en-US" dirty="0"/>
              <a:t>很多人都知道，Linus在1991年创建了开源的Linux，从此，Linux系统不断发展，已经成为最大的服务器系统软件了。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Linus虽然创建了Linux，但Linux的壮大是靠全世界热心的志愿者参与的，这么多人在世界各地为Linux编写代码，那Linux的代码是如何管理的呢？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事实是，在2002年以前，世界各地的志愿者把源代码文件通过diff的方式发给Linus，然后由Linus本人通过手工方式合并代码！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你也许会想，为什么Linus不把Linux代码放到版本控制系统里呢？不是有CVS、SVN这些免费的版本控制系统吗？因为Linus坚定地反对CVS和SVN，这些集中式的版本控制系统不但速度慢，而且必须联网才能使用。有一些商用的版本控制系统，虽然比CVS、SVN好用，但那是付费的，和Linux的开源精神不符。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不过，到了2002年，Linux系统已经发展了十年了，代码库之大让Linus很难继续通过手工方式管理了，社区的弟兄们也对这种方式表达了强烈不满，于是Linus选择了一个商业的版本控制系统BitKeeper，BitKeeper的东家BitMover公司出于人道主义精神，授权Linux社区免费使用这个版本控制系统。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安定团结的大好局面在2005年就被打破了，原因是Linux社区牛人聚集，不免沾染了一些梁山好汉的江湖习气。开发Samba的Andrew试图破解BitKeeper的协议（这么干的其实也不只他一个），被BitMover公司发现了（监控工作做得不错！），于是BitMover公司怒了，要收回Linux社区的免费使用权。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Linus可以向BitMover公司道个歉，保证以后严格管教弟兄们，嗯，这是不可能的。实际情况是这样的：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Linus花了两周时间自己用C写了一个分布式版本控制系统，这就是Git！一个月之内，Linux系统的源码已经由Git管理了！牛是怎么定义的呢？大家可以体会一下。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Git迅速成为最流行的分布式版本控制系统，尤其是2008年，GitHub网站上线了，它为开源项目免费提供Git存储，无数开源项目开始迁移至GitHub，包括jQuery，PHP，Ruby等等。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历史就是这么偶然，如果不是当年BitMover公司威胁Linux社区，可能现在我们就没有免费而超级好用的Git了。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C7D91-EDDC-4098-8BA8-FEA5DBBD2B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B5A34-0B44-4161-A2A2-5138EAB4A55B}" type="slidenum">
              <a:rPr lang="zh-CN" altLang="en-US" smtClean="0"/>
            </a:fld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9702165" y="496570"/>
            <a:ext cx="2341880" cy="490220"/>
            <a:chOff x="15426" y="432"/>
            <a:chExt cx="3688" cy="772"/>
          </a:xfrm>
        </p:grpSpPr>
        <p:pic>
          <p:nvPicPr>
            <p:cNvPr id="12" name="图片 11" descr="logo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426" y="432"/>
              <a:ext cx="651" cy="741"/>
            </a:xfrm>
            <a:prstGeom prst="rect">
              <a:avLst/>
            </a:prstGeom>
          </p:spPr>
        </p:pic>
        <p:cxnSp>
          <p:nvCxnSpPr>
            <p:cNvPr id="13" name="直接连接符 12"/>
            <p:cNvCxnSpPr/>
            <p:nvPr/>
          </p:nvCxnSpPr>
          <p:spPr>
            <a:xfrm>
              <a:off x="16234" y="477"/>
              <a:ext cx="0" cy="709"/>
            </a:xfrm>
            <a:prstGeom prst="line">
              <a:avLst/>
            </a:prstGeom>
            <a:ln>
              <a:solidFill>
                <a:srgbClr val="0171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16299" y="432"/>
              <a:ext cx="2472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rgbClr val="0171C5"/>
                  </a:solidFill>
                </a:rPr>
                <a:t>魅客科创中心</a:t>
              </a:r>
              <a:endParaRPr lang="zh-CN" altLang="en-US" sz="1600" b="1" dirty="0">
                <a:solidFill>
                  <a:srgbClr val="0171C5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299" y="818"/>
              <a:ext cx="2815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dirty="0">
                  <a:solidFill>
                    <a:srgbClr val="0171C5"/>
                  </a:solidFill>
                </a:rPr>
                <a:t>XMaker Innovation Center</a:t>
              </a:r>
              <a:endParaRPr lang="en-US" altLang="zh-CN" sz="1000" b="1" dirty="0">
                <a:solidFill>
                  <a:srgbClr val="0171C5"/>
                </a:solidFill>
              </a:endParaRPr>
            </a:p>
          </p:txBody>
        </p:sp>
      </p:grpSp>
      <p:cxnSp>
        <p:nvCxnSpPr>
          <p:cNvPr id="2" name="直接连接符 1"/>
          <p:cNvCxnSpPr/>
          <p:nvPr userDrawn="1"/>
        </p:nvCxnSpPr>
        <p:spPr>
          <a:xfrm flipV="1">
            <a:off x="609600" y="1135380"/>
            <a:ext cx="11034395" cy="63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 userDrawn="1"/>
        </p:nvSpPr>
        <p:spPr>
          <a:xfrm>
            <a:off x="2054860" y="711200"/>
            <a:ext cx="309880" cy="613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09600" y="41275"/>
            <a:ext cx="11342370" cy="1325880"/>
          </a:xfrm>
        </p:spPr>
        <p:txBody>
          <a:bodyPr/>
          <a:lstStyle>
            <a:lvl1pPr>
              <a:defRPr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6356350"/>
            <a:ext cx="2044700" cy="465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71C5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5808B3-8DCE-46E2-8138-2ACD2875D88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74000">
              <a:schemeClr val="accent6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 userDrawn="1"/>
        </p:nvCxnSpPr>
        <p:spPr>
          <a:xfrm>
            <a:off x="1298308" y="1174830"/>
            <a:ext cx="10284092" cy="2189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426634" y="5585641"/>
            <a:ext cx="9786937" cy="14177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85718" flipV="1">
            <a:off x="8764051" y="416343"/>
            <a:ext cx="427056" cy="427056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 userDrawn="1"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662" y="289230"/>
            <a:ext cx="681469" cy="671042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158" y="143427"/>
            <a:ext cx="1106050" cy="110605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 userDrawn="1"/>
        </p:nvPicPr>
        <p:blipFill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16659">
            <a:off x="10738267" y="358100"/>
            <a:ext cx="543543" cy="543543"/>
          </a:xfrm>
          <a:prstGeom prst="rect">
            <a:avLst/>
          </a:prstGeom>
        </p:spPr>
      </p:pic>
      <p:cxnSp>
        <p:nvCxnSpPr>
          <p:cNvPr id="40" name="直接连接符 39"/>
          <p:cNvCxnSpPr/>
          <p:nvPr userDrawn="1"/>
        </p:nvCxnSpPr>
        <p:spPr>
          <a:xfrm>
            <a:off x="7921953" y="36244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魅客科创中心logo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72097" y="164180"/>
            <a:ext cx="3096725" cy="103262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7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82435">
            <a:off x="9733220" y="378845"/>
            <a:ext cx="507936" cy="507936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7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22436">
            <a:off x="2714745" y="481893"/>
            <a:ext cx="497692" cy="400605"/>
          </a:xfrm>
          <a:prstGeom prst="rect">
            <a:avLst/>
          </a:prstGeom>
        </p:spPr>
      </p:pic>
      <p:sp>
        <p:nvSpPr>
          <p:cNvPr id="16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50000"/>
              </a:lnSpc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C7D91-EDDC-4098-8BA8-FEA5DBBD2B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B5A34-0B44-4161-A2A2-5138EAB4A55B}" type="slidenum">
              <a:rPr lang="zh-CN" altLang="en-US" smtClean="0"/>
            </a:fld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9702165" y="496570"/>
            <a:ext cx="2341880" cy="490220"/>
            <a:chOff x="15426" y="432"/>
            <a:chExt cx="3688" cy="772"/>
          </a:xfrm>
        </p:grpSpPr>
        <p:pic>
          <p:nvPicPr>
            <p:cNvPr id="12" name="图片 11" descr="logo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426" y="432"/>
              <a:ext cx="651" cy="741"/>
            </a:xfrm>
            <a:prstGeom prst="rect">
              <a:avLst/>
            </a:prstGeom>
          </p:spPr>
        </p:pic>
        <p:cxnSp>
          <p:nvCxnSpPr>
            <p:cNvPr id="13" name="直接连接符 12"/>
            <p:cNvCxnSpPr/>
            <p:nvPr/>
          </p:nvCxnSpPr>
          <p:spPr>
            <a:xfrm>
              <a:off x="16234" y="477"/>
              <a:ext cx="0" cy="709"/>
            </a:xfrm>
            <a:prstGeom prst="line">
              <a:avLst/>
            </a:prstGeom>
            <a:ln>
              <a:solidFill>
                <a:srgbClr val="0171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16299" y="432"/>
              <a:ext cx="2472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rgbClr val="0171C5"/>
                  </a:solidFill>
                </a:rPr>
                <a:t>魅客科创中心</a:t>
              </a:r>
              <a:endParaRPr lang="zh-CN" altLang="en-US" sz="1600" b="1" dirty="0">
                <a:solidFill>
                  <a:srgbClr val="0171C5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299" y="818"/>
              <a:ext cx="2815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dirty="0">
                  <a:solidFill>
                    <a:srgbClr val="0171C5"/>
                  </a:solidFill>
                </a:rPr>
                <a:t>XMaker Innovation Center</a:t>
              </a:r>
              <a:endParaRPr lang="en-US" altLang="zh-CN" sz="1000" b="1" dirty="0">
                <a:solidFill>
                  <a:srgbClr val="0171C5"/>
                </a:solidFill>
              </a:endParaRPr>
            </a:p>
          </p:txBody>
        </p:sp>
      </p:grpSp>
      <p:cxnSp>
        <p:nvCxnSpPr>
          <p:cNvPr id="2" name="直接连接符 1"/>
          <p:cNvCxnSpPr/>
          <p:nvPr userDrawn="1"/>
        </p:nvCxnSpPr>
        <p:spPr>
          <a:xfrm flipV="1">
            <a:off x="609600" y="1135380"/>
            <a:ext cx="11034395" cy="63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 userDrawn="1"/>
        </p:nvSpPr>
        <p:spPr>
          <a:xfrm>
            <a:off x="2054860" y="711200"/>
            <a:ext cx="309880" cy="613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09600" y="41275"/>
            <a:ext cx="11342370" cy="1325880"/>
          </a:xfrm>
        </p:spPr>
        <p:txBody>
          <a:bodyPr/>
          <a:lstStyle>
            <a:lvl1pPr>
              <a:defRPr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6356350"/>
            <a:ext cx="2044700" cy="465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71C5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5808B3-8DCE-46E2-8138-2ACD2875D88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50000"/>
              </a:lnSpc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C7D91-EDDC-4098-8BA8-FEA5DBBD2B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B5A34-0B44-4161-A2A2-5138EAB4A55B}" type="slidenum">
              <a:rPr lang="zh-CN" altLang="en-US" smtClean="0"/>
            </a:fld>
            <a:endParaRPr lang="zh-CN" altLang="en-US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2054860" y="711200"/>
            <a:ext cx="309880" cy="613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24815" y="2883535"/>
            <a:ext cx="11342370" cy="1325880"/>
          </a:xfrm>
        </p:spPr>
        <p:txBody>
          <a:bodyPr/>
          <a:lstStyle>
            <a:lvl1pPr algn="ctr">
              <a:defRPr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pic>
        <p:nvPicPr>
          <p:cNvPr id="8" name="图片 7" descr="魅客科创中心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80205" y="0"/>
            <a:ext cx="3830955" cy="1276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74000">
              <a:schemeClr val="accent6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 userDrawn="1"/>
        </p:nvCxnSpPr>
        <p:spPr>
          <a:xfrm>
            <a:off x="1298308" y="1174830"/>
            <a:ext cx="10284092" cy="21890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426634" y="5585641"/>
            <a:ext cx="9786937" cy="14177"/>
          </a:xfrm>
          <a:prstGeom prst="line">
            <a:avLst/>
          </a:prstGeom>
          <a:ln w="95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85718" flipV="1">
            <a:off x="8764051" y="416343"/>
            <a:ext cx="427056" cy="427056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 userDrawn="1"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662" y="289230"/>
            <a:ext cx="681469" cy="671042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 userDrawn="1"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158" y="143427"/>
            <a:ext cx="1106050" cy="110605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 userDrawn="1"/>
        </p:nvPicPr>
        <p:blipFill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16659">
            <a:off x="10738267" y="358100"/>
            <a:ext cx="543543" cy="543543"/>
          </a:xfrm>
          <a:prstGeom prst="rect">
            <a:avLst/>
          </a:prstGeom>
        </p:spPr>
      </p:pic>
      <p:cxnSp>
        <p:nvCxnSpPr>
          <p:cNvPr id="40" name="直接连接符 39"/>
          <p:cNvCxnSpPr/>
          <p:nvPr userDrawn="1"/>
        </p:nvCxnSpPr>
        <p:spPr>
          <a:xfrm>
            <a:off x="7921953" y="36244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魅客科创中心logo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772097" y="164180"/>
            <a:ext cx="3096725" cy="103262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7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82435">
            <a:off x="9733220" y="378845"/>
            <a:ext cx="507936" cy="507936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7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22436">
            <a:off x="2714745" y="481893"/>
            <a:ext cx="497692" cy="400605"/>
          </a:xfrm>
          <a:prstGeom prst="rect">
            <a:avLst/>
          </a:prstGeom>
        </p:spPr>
      </p:pic>
      <p:sp>
        <p:nvSpPr>
          <p:cNvPr id="16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C7D91-EDDC-4098-8BA8-FEA5DBBD2B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B5A34-0B44-4161-A2A2-5138EAB4A55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C7D91-EDDC-4098-8BA8-FEA5DBBD2B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B5A34-0B44-4161-A2A2-5138EAB4A55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hyperlink" Target="https://www.bilibili.com/video/BV1sZ4y1P7TC/?spm_id_from=333.337.search-card.all.click&amp;vd_source=362d80f3fa50722c65f9bf6438c00e8b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5080" y="2783205"/>
            <a:ext cx="6490335" cy="129095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pPr algn="l">
              <a:lnSpc>
                <a:spcPct val="150000"/>
              </a:lnSpc>
            </a:pPr>
            <a:r>
              <a:rPr kumimoji="1" lang="en-US" altLang="zh-CN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Getting Started with</a:t>
            </a:r>
            <a:br>
              <a:rPr kumimoji="1" lang="en-US" altLang="zh-CN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</a:br>
            <a:r>
              <a:rPr kumimoji="1" lang="en-US" altLang="zh-CN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       </a:t>
            </a:r>
            <a:r>
              <a:rPr kumimoji="1" lang="en-US" altLang="zh-CN" sz="4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github</a:t>
            </a:r>
            <a:r>
              <a:rPr kumimoji="1" lang="zh-CN" altLang="en-US" sz="4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</a:rPr>
              <a:t>入门</a:t>
            </a:r>
            <a:endParaRPr kumimoji="1" lang="zh-CN" altLang="en-US" sz="4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等线" panose="02010600030101010101" charset="-122"/>
            </a:endParaRPr>
          </a:p>
        </p:txBody>
      </p:sp>
      <p:pic>
        <p:nvPicPr>
          <p:cNvPr id="5" name="图片 4" descr="GitHub-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07835" y="1713230"/>
            <a:ext cx="4385945" cy="2466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有意思的项目：</a:t>
            </a:r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ai</a:t>
            </a:r>
            <a:endParaRPr lang="en-US" altLang="zh-CN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279400" y="1951355"/>
            <a:ext cx="5990590" cy="39744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5945505" y="1367155"/>
            <a:ext cx="609600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/>
              <a:t>&lt;计算机视觉&gt;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1、Detectron：用于物体检测研究的FAIRs研究平台，实现了流行的算法，例如Mask R-CNN和RetinaNet。 [Github星星数：13913]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2、Openpose：用于身体，面部和手部预估的实时多人关键点检测库。[Github星星数：11052]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3、DensePose：一种将2D RGB图像的所有人类像素映射到基于3D表面的人体模型的实时方法。[Github星星数：4165]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4、Maskrcnn基准测试：实现PyTorch中语义分割和对象检测算法的快速模块化参考。 [Github星星数：3888]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5、SNIPER：是一种有效的多尺度目标检测算法。[Github星星数：1963]</a:t>
            </a:r>
            <a:endParaRPr lang="zh-CN" altLang="en-US" sz="1400"/>
          </a:p>
          <a:p>
            <a:endParaRPr lang="zh-CN" altLang="en-US"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有意思的项目：</a:t>
            </a:r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ai</a:t>
            </a:r>
            <a:endParaRPr lang="en-US" altLang="zh-CN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279400" y="1951355"/>
            <a:ext cx="5990590" cy="39744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5725160" y="1307465"/>
            <a:ext cx="6096000" cy="5262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/>
              <a:t>&lt;强化学习&gt;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6、Psychlab：使用Psychlab平台（基于代理的AI的3D平台）实施的实验范例。[Github星星数：5955]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7、ELF：用于游戏研究的广泛，轻便且灵活的平台。我们使用它来构建围棋机器人ELF OpenGo，与四个全球排名前30位的玩家相比，创下了14-0的记录。[Github星星数：2406]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8、TRFL：一个有用的构建库，用于在TensorFlow中编写增强学习（RL）代理。[Github星星数：2312]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9、Horizon：第一个用于大型产品和服务的开源强化学习平台。[Github星星数：1703]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10、Chess-alpha-zero（国际象棋-阿法狗升级版）：通过AlphaGo Zero方法进行国际象棋强化学习。 [Github星星数：1307]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11、Dm_control：DeepMind控制套件和控制包。[Github星星数：1231]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12、MAMEToolkit：街机游戏强化学习Python库。[Github星星数：437]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13、Reaver：模块化深度强化学习框架，专注于《星际争霸II》，支持Gym，Atari和MuJoCo。 [Github星星数：355]</a:t>
            </a:r>
            <a:endParaRPr lang="zh-CN" altLang="en-US"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有意思的项目：灭霸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脚本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35400" y="602551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https://github.com/hotvulcan/Thanos.sh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2330" y="1478915"/>
            <a:ext cx="7729855" cy="3900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有意思的项目：表情包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博物馆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60490" y="372491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https://github.com/zhaoolee/ChineseBQB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75" y="1865630"/>
            <a:ext cx="5989955" cy="4359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有意思的项目：自动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对对联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1555" y="1865630"/>
            <a:ext cx="7882255" cy="40290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35400" y="602551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https://ai.binwang.me/couplet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有意思的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项目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3320" y="1489710"/>
            <a:ext cx="5499735" cy="49612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971030" y="383032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https://github.com/kasuganosoras/cxk-ball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制作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网站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09616" y="1306712"/>
            <a:ext cx="5326380" cy="50158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等线" panose="02010600030101010101" charset="-122"/>
              </a:rPr>
              <a:t>创建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等线" panose="02010600030101010101" charset="-122"/>
              </a:rPr>
              <a:t>仓库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sym typeface="等线" panose="02010600030101010101" charset="-122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等线" panose="02010600030101010101" charset="-122"/>
              </a:rPr>
              <a:t>添加html文件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编辑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网址，浏览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效果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创建代码仓库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17750" y="1367155"/>
            <a:ext cx="8003540" cy="515493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444750" y="4303395"/>
            <a:ext cx="1941195" cy="64325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创建代码仓库</a:t>
            </a:r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-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起名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609616" y="1788042"/>
            <a:ext cx="6699885" cy="50158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用户名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github.io</a:t>
            </a:r>
            <a:endParaRPr lang="en-US" altLang="zh-CN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xmakeryu666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.github.io</a:t>
            </a:r>
            <a:endParaRPr lang="en-US" altLang="zh-CN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6964680" y="2681605"/>
            <a:ext cx="3501390" cy="17335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xmakeryu666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左箭头 4"/>
          <p:cNvSpPr/>
          <p:nvPr/>
        </p:nvSpPr>
        <p:spPr>
          <a:xfrm rot="480000">
            <a:off x="2404745" y="3199130"/>
            <a:ext cx="4264660" cy="61976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创建、编辑</a:t>
            </a:r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html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文件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38530" y="1907540"/>
            <a:ext cx="609600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标题</a:t>
            </a:r>
            <a:endParaRPr lang="zh-CN" altLang="en-US"/>
          </a:p>
          <a:p>
            <a:r>
              <a:rPr lang="zh-CN" altLang="en-US"/>
              <a:t>&lt;h1&gt;This is a heading&lt;/h1&gt;</a:t>
            </a:r>
            <a:endParaRPr lang="zh-CN" altLang="en-US"/>
          </a:p>
          <a:p>
            <a:r>
              <a:rPr lang="zh-CN" altLang="en-US"/>
              <a:t>&lt;h2&gt;This is a heading&lt;/h2&gt;</a:t>
            </a:r>
            <a:endParaRPr lang="zh-CN" altLang="en-US"/>
          </a:p>
          <a:p>
            <a:r>
              <a:rPr lang="zh-CN" altLang="en-US"/>
              <a:t>&lt;h3&gt;This is a heading&lt;/h3&gt;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段落</a:t>
            </a:r>
            <a:endParaRPr lang="zh-CN" altLang="en-US"/>
          </a:p>
          <a:p>
            <a:r>
              <a:rPr lang="zh-CN" altLang="en-US"/>
              <a:t>&lt;p&gt;This is a paragraph.&lt;/p&gt;</a:t>
            </a:r>
            <a:endParaRPr lang="zh-CN" altLang="en-US"/>
          </a:p>
          <a:p>
            <a:r>
              <a:rPr lang="zh-CN" altLang="en-US"/>
              <a:t>&lt;p&gt;This is another paragraph.&lt;/p&gt;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分割线</a:t>
            </a:r>
            <a:endParaRPr lang="zh-CN" altLang="en-US"/>
          </a:p>
          <a:p>
            <a:r>
              <a:rPr lang="zh-CN" altLang="en-US"/>
              <a:t>&lt;hr&gt;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居中</a:t>
            </a:r>
            <a:endParaRPr lang="zh-CN" altLang="en-US"/>
          </a:p>
          <a:p>
            <a:r>
              <a:rPr lang="zh-CN" altLang="en-US"/>
              <a:t> style="text-align:center;"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内容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661686" y="1289567"/>
            <a:ext cx="5326380" cy="50158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注册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学会下载开源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创建自己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的代码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仓库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编辑个人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网站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案例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38530" y="1907540"/>
            <a:ext cx="6096000" cy="3138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&lt;!DOCTYPE html&gt;</a:t>
            </a:r>
            <a:endParaRPr lang="zh-CN" altLang="en-US"/>
          </a:p>
          <a:p>
            <a:r>
              <a:rPr lang="zh-CN" altLang="en-US"/>
              <a:t>&lt;html&gt;</a:t>
            </a:r>
            <a:endParaRPr lang="zh-CN" altLang="en-US"/>
          </a:p>
          <a:p>
            <a:r>
              <a:rPr lang="zh-CN" altLang="en-US"/>
              <a:t>&lt;head&gt;</a:t>
            </a:r>
            <a:endParaRPr lang="zh-CN" altLang="en-US"/>
          </a:p>
          <a:p>
            <a:r>
              <a:rPr lang="zh-CN" altLang="en-US"/>
              <a:t>&lt;title&gt;我的第一个 HTML 页面&lt;/title&gt;</a:t>
            </a:r>
            <a:endParaRPr lang="zh-CN" altLang="en-US"/>
          </a:p>
          <a:p>
            <a:r>
              <a:rPr lang="zh-CN" altLang="en-US"/>
              <a:t>&lt;/head&gt;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&lt;body&gt;</a:t>
            </a:r>
            <a:endParaRPr lang="zh-CN" altLang="en-US"/>
          </a:p>
          <a:p>
            <a:r>
              <a:rPr lang="zh-CN" altLang="en-US"/>
              <a:t>	&lt;h1&gt;我的第一个网站&lt;/h1&gt;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&lt;/body&gt;</a:t>
            </a:r>
            <a:endParaRPr lang="zh-CN" altLang="en-US"/>
          </a:p>
          <a:p>
            <a:r>
              <a:rPr lang="zh-CN" altLang="en-US"/>
              <a:t>&lt;/html&gt;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html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在线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调试w3schools.cn/tryit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9075" y="1610360"/>
            <a:ext cx="8324850" cy="4569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谢谢</a:t>
            </a:r>
            <a:r>
              <a:rPr lang="zh-CN" altLang="en-US"/>
              <a:t>参与！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 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与</a:t>
            </a:r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endParaRPr lang="en-US" altLang="zh-CN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0240" y="2329815"/>
            <a:ext cx="4545965" cy="2700655"/>
          </a:xfrm>
          <a:prstGeom prst="rect">
            <a:avLst/>
          </a:prstGeom>
        </p:spPr>
      </p:pic>
      <p:pic>
        <p:nvPicPr>
          <p:cNvPr id="5" name="图片 4" descr="GitHub-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905" y="2329815"/>
            <a:ext cx="4385945" cy="24669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660" y="5030470"/>
            <a:ext cx="2374265" cy="1419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 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与</a:t>
            </a:r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endParaRPr lang="en-US" altLang="zh-CN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2944495" y="1367155"/>
            <a:ext cx="6512560" cy="47936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分布式版本控制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系统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9350" y="1313815"/>
            <a:ext cx="9893935" cy="5245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www.github.com</a:t>
            </a:r>
            <a:endParaRPr lang="en-US" altLang="zh-CN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4440" y="1228090"/>
            <a:ext cx="9542780" cy="4973955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3780806" y="6237487"/>
            <a:ext cx="4450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生产力工具，为协作而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有意思的项目：有意思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小游戏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3" name="图片 2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870" y="1367155"/>
            <a:ext cx="6918960" cy="5019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有意思的项目：我的世界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字体</a:t>
            </a:r>
            <a:endParaRPr lang="zh-CN" altLang="en-US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4610" y="1367155"/>
            <a:ext cx="6539230" cy="42722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77260" y="580580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https://github.com/IdreesInc/Monocraft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r>
              <a:rPr lang="zh-CN" altLang="en-US" dirty="0">
                <a:solidFill>
                  <a:srgbClr val="0071C5"/>
                </a:solidFill>
                <a:sym typeface="等线" panose="02010600030101010101" charset="-122"/>
              </a:rPr>
              <a:t>有意思的项目：教你用</a:t>
            </a:r>
            <a:r>
              <a:rPr lang="en-US" altLang="zh-CN" dirty="0">
                <a:solidFill>
                  <a:srgbClr val="0071C5"/>
                </a:solidFill>
                <a:sym typeface="等线" panose="02010600030101010101" charset="-122"/>
              </a:rPr>
              <a:t>github</a:t>
            </a:r>
            <a:endParaRPr lang="en-US" altLang="zh-CN" dirty="0">
              <a:solidFill>
                <a:srgbClr val="0071C5"/>
              </a:solidFill>
              <a:sym typeface="等线" panose="02010600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07360" y="568388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https://learngitbranching.js.org/?demo=&amp;locale=zh_CN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5655" y="1826895"/>
            <a:ext cx="10396220" cy="36874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4000">
        <p14:window dir="vert"/>
      </p:transition>
    </mc:Choice>
    <mc:Fallback>
      <p:transition spd="slow" advClick="0" advTm="4000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1114.7811023622048,&quot;width&quot;:5945.500787401575}"/>
</p:tagLst>
</file>

<file path=ppt/tags/tag2.xml><?xml version="1.0" encoding="utf-8"?>
<p:tagLst xmlns:p="http://schemas.openxmlformats.org/presentationml/2006/main">
  <p:tag name="KSO_WM_UNIT_PLACING_PICTURE_USER_VIEWPORT" val="{&quot;height&quot;:1114.7811023622048,&quot;width&quot;:5945.500787401575}"/>
</p:tagLst>
</file>

<file path=ppt/tags/tag3.xml><?xml version="1.0" encoding="utf-8"?>
<p:tagLst xmlns:p="http://schemas.openxmlformats.org/presentationml/2006/main">
  <p:tag name="KSO_WM_UNIT_PLACING_PICTURE_USER_VIEWPORT" val="{&quot;height&quot;:1114.7811023622048,&quot;width&quot;:5945.500787401575}"/>
</p:tagLst>
</file>

<file path=ppt/tags/tag4.xml><?xml version="1.0" encoding="utf-8"?>
<p:tagLst xmlns:p="http://schemas.openxmlformats.org/presentationml/2006/main">
  <p:tag name="KSO_WM_UNIT_PLACING_PICTURE_USER_VIEWPORT" val="{&quot;height&quot;:1114.7811023622048,&quot;width&quot;:5945.500787401575}"/>
</p:tagLst>
</file>

<file path=ppt/tags/tag5.xml><?xml version="1.0" encoding="utf-8"?>
<p:tagLst xmlns:p="http://schemas.openxmlformats.org/presentationml/2006/main">
  <p:tag name="KSO_WPP_MARK_KEY" val="35126e94-b4c9-4898-ad5b-b355fe86b6ee"/>
  <p:tag name="COMMONDATA" val="eyJoZGlkIjoiNDc2OWNjOTM4YTlhMWVkOTM5ODVkODkzZGRkNDZmMWU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1741</Words>
  <Application>WPS 演示</Application>
  <PresentationFormat>宽屏</PresentationFormat>
  <Paragraphs>133</Paragraphs>
  <Slides>22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等线</vt:lpstr>
      <vt:lpstr>Arial Unicode MS</vt:lpstr>
      <vt:lpstr>等线 Light</vt:lpstr>
      <vt:lpstr>Office 主题​​</vt:lpstr>
      <vt:lpstr>1_Office 主题​​</vt:lpstr>
      <vt:lpstr>Getting Started with        github入门</vt:lpstr>
      <vt:lpstr>内容</vt:lpstr>
      <vt:lpstr>www.github.com</vt:lpstr>
      <vt:lpstr>www.github.com</vt:lpstr>
      <vt:lpstr>www.github.com</vt:lpstr>
      <vt:lpstr>www.github.com</vt:lpstr>
      <vt:lpstr>github有意思的项目：有意思小游戏</vt:lpstr>
      <vt:lpstr>github有意思的项目：我的世界字体</vt:lpstr>
      <vt:lpstr>github有意思的项目：教你用github</vt:lpstr>
      <vt:lpstr>github有意思的项目：ai</vt:lpstr>
      <vt:lpstr>github有意思的项目：ai</vt:lpstr>
      <vt:lpstr>github有意思的项目：灭霸脚本</vt:lpstr>
      <vt:lpstr>github有意思的项目：表情包博物馆</vt:lpstr>
      <vt:lpstr>github有意思的项目：自动对对联</vt:lpstr>
      <vt:lpstr>github有意思的项目</vt:lpstr>
      <vt:lpstr>制作网站</vt:lpstr>
      <vt:lpstr>创建代码仓库</vt:lpstr>
      <vt:lpstr>创建代码仓库-起名</vt:lpstr>
      <vt:lpstr>创建、编辑html文件</vt:lpstr>
      <vt:lpstr>案例</vt:lpstr>
      <vt:lpstr>html在线调试w3schools.cn/tryit</vt:lpstr>
      <vt:lpstr>谢谢参与！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7.31科技</dc:title>
  <dc:creator>XiTong1</dc:creator>
  <cp:lastModifiedBy>余晖</cp:lastModifiedBy>
  <cp:revision>273</cp:revision>
  <cp:lastPrinted>2020-09-01T07:04:00Z</cp:lastPrinted>
  <dcterms:created xsi:type="dcterms:W3CDTF">2017-07-28T02:51:00Z</dcterms:created>
  <dcterms:modified xsi:type="dcterms:W3CDTF">2022-12-10T05:02:05Z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9398327EA95243D5AB52775E563D9A7C</vt:lpwstr>
  </property>
</Properties>
</file>

<file path=docProps/thumbnail.jpeg>
</file>